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7" r:id="rId2"/>
    <p:sldId id="744" r:id="rId3"/>
    <p:sldId id="745" r:id="rId4"/>
    <p:sldId id="746" r:id="rId5"/>
    <p:sldId id="747" r:id="rId6"/>
    <p:sldId id="748" r:id="rId7"/>
    <p:sldId id="749" r:id="rId8"/>
    <p:sldId id="750" r:id="rId9"/>
    <p:sldId id="751" r:id="rId10"/>
    <p:sldId id="752" r:id="rId11"/>
    <p:sldId id="753" r:id="rId12"/>
    <p:sldId id="754" r:id="rId13"/>
    <p:sldId id="755" r:id="rId14"/>
    <p:sldId id="756" r:id="rId15"/>
    <p:sldId id="757" r:id="rId16"/>
    <p:sldId id="758" r:id="rId17"/>
    <p:sldId id="759" r:id="rId18"/>
    <p:sldId id="760" r:id="rId19"/>
    <p:sldId id="761" r:id="rId20"/>
    <p:sldId id="762" r:id="rId21"/>
    <p:sldId id="763" r:id="rId22"/>
    <p:sldId id="764" r:id="rId23"/>
    <p:sldId id="765" r:id="rId24"/>
    <p:sldId id="766" r:id="rId25"/>
    <p:sldId id="767" r:id="rId26"/>
    <p:sldId id="768" r:id="rId27"/>
    <p:sldId id="769" r:id="rId28"/>
    <p:sldId id="770" r:id="rId29"/>
    <p:sldId id="771" r:id="rId30"/>
    <p:sldId id="772" r:id="rId31"/>
    <p:sldId id="77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861CF-B02C-4092-B5A0-7A358870538B}" type="datetimeFigureOut">
              <a:rPr lang="ru-RU" smtClean="0"/>
              <a:t>04.08.2021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C7612-74A4-43BE-9335-4288EF6EC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7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04.08.2021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29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04.08.2021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55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04.08.2021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72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04.08.2021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152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04.08.2021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6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04.08.2021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41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04.08.2021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08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BA08-D575-4FDC-A7B2-C25423906C82}" type="datetime1">
              <a:rPr lang="ru-RU" smtClean="0"/>
              <a:t>04.08.2021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094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04.08.2021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75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Азбука движения. </a:t>
            </a:r>
            <a:br>
              <a:rPr lang="ru-RU" sz="2800" b="1" dirty="0"/>
            </a:br>
            <a:r>
              <a:rPr lang="ru-RU" sz="2800" b="1" dirty="0"/>
              <a:t>Или физкультура на все случаи жизни.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>ГБУЗ 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A9794-1F87-47D6-A625-63ACE77F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BA000C-7C1F-4344-939D-F982FD53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983D31-7159-46E6-8E33-200C8D5E74DF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ИГРЫ</a:t>
            </a:r>
            <a:r>
              <a:rPr lang="ru-RU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(подвижные) – баскетбол, волейбол, футбол, теннис, перетягивание каната, перегонки, догонялки, жмурки, прятки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игры.JPG">
            <a:extLst>
              <a:ext uri="{FF2B5EF4-FFF2-40B4-BE49-F238E27FC236}">
                <a16:creationId xmlns:a16="http://schemas.microsoft.com/office/drawing/2014/main" id="{BED1E92F-7C8D-4D73-B6B2-6F7A122B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4664"/>
            <a:ext cx="5724128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0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71312-DD36-46A9-BF61-B8F828130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29814E9-F5CB-4D8B-85CC-47361373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11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349C3B-B532-46D8-9850-CFB899A4D8FE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ЙОГА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понятие в индийской культуре, совокупность духовных, психических и физических практик, практика ума и тела 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йога 1.JPG">
            <a:extLst>
              <a:ext uri="{FF2B5EF4-FFF2-40B4-BE49-F238E27FC236}">
                <a16:creationId xmlns:a16="http://schemas.microsoft.com/office/drawing/2014/main" id="{60D8B47F-514C-4F26-926E-26D00CE5A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35" y="0"/>
            <a:ext cx="3779912" cy="22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йога 2.JPG">
            <a:extLst>
              <a:ext uri="{FF2B5EF4-FFF2-40B4-BE49-F238E27FC236}">
                <a16:creationId xmlns:a16="http://schemas.microsoft.com/office/drawing/2014/main" id="{E2CCA651-DCA8-4098-BA5F-6B0D1238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64" y="2287277"/>
            <a:ext cx="3214542" cy="19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йога 3.JPG">
            <a:extLst>
              <a:ext uri="{FF2B5EF4-FFF2-40B4-BE49-F238E27FC236}">
                <a16:creationId xmlns:a16="http://schemas.microsoft.com/office/drawing/2014/main" id="{CD368BB2-06FF-49E5-9B10-60D6D6CB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19" y="4279648"/>
            <a:ext cx="3214542" cy="189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86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C71ED-5FF1-45F2-9370-D7F335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4E89C0-3BA8-4292-8248-0F61E3A2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12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E7205C-D8A8-4DDE-BC4A-E3C034267FE3}"/>
              </a:ext>
            </a:extLst>
          </p:cNvPr>
          <p:cNvSpPr txBox="1">
            <a:spLocks/>
          </p:cNvSpPr>
          <p:nvPr/>
        </p:nvSpPr>
        <p:spPr>
          <a:xfrm>
            <a:off x="470558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КОНЬКИ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спортивный или прогулочный инвентарь, представляет собой специальные ботинки и прикрепляемые к ним лезвия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коньки.JPG">
            <a:extLst>
              <a:ext uri="{FF2B5EF4-FFF2-40B4-BE49-F238E27FC236}">
                <a16:creationId xmlns:a16="http://schemas.microsoft.com/office/drawing/2014/main" id="{40FCDD00-383B-4405-BC68-50D2B73A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2458616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фиг катание.JPG">
            <a:extLst>
              <a:ext uri="{FF2B5EF4-FFF2-40B4-BE49-F238E27FC236}">
                <a16:creationId xmlns:a16="http://schemas.microsoft.com/office/drawing/2014/main" id="{8DB9CEDD-A332-4A60-BB4C-5FD4328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18890"/>
            <a:ext cx="354159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конькобежец.JPG">
            <a:extLst>
              <a:ext uri="{FF2B5EF4-FFF2-40B4-BE49-F238E27FC236}">
                <a16:creationId xmlns:a16="http://schemas.microsoft.com/office/drawing/2014/main" id="{82E02BE1-9276-4CCF-8084-4391300D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71" y="3964563"/>
            <a:ext cx="3312368" cy="212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6DAF6-472A-43FD-94BB-4B143982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AD3C5E-76E1-43DC-A85E-D4FF0FF2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13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23F53-A09F-4124-AB5C-3AEC0929133A}"/>
              </a:ext>
            </a:extLst>
          </p:cNvPr>
          <p:cNvSpPr txBox="1">
            <a:spLocks/>
          </p:cNvSpPr>
          <p:nvPr/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ЛЫЖИ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приспособление для перемещения человека по снегу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бег на лыжах.JPG">
            <a:extLst>
              <a:ext uri="{FF2B5EF4-FFF2-40B4-BE49-F238E27FC236}">
                <a16:creationId xmlns:a16="http://schemas.microsoft.com/office/drawing/2014/main" id="{2C657FE8-CE3F-49AF-A832-8576527C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0"/>
            <a:ext cx="3923928" cy="20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горные лыжи.JPG">
            <a:extLst>
              <a:ext uri="{FF2B5EF4-FFF2-40B4-BE49-F238E27FC236}">
                <a16:creationId xmlns:a16="http://schemas.microsoft.com/office/drawing/2014/main" id="{6D5AFBE0-D926-4E6E-A1B8-6AA156E5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77732"/>
            <a:ext cx="4427983" cy="213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Documents and Settings\Администратор\Рабочий стол\лыжи 4.JPG">
            <a:extLst>
              <a:ext uri="{FF2B5EF4-FFF2-40B4-BE49-F238E27FC236}">
                <a16:creationId xmlns:a16="http://schemas.microsoft.com/office/drawing/2014/main" id="{68AE7849-0481-49D3-98DD-64EC12F2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17" y="4215886"/>
            <a:ext cx="3059831" cy="18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Администратор\Рабочий стол\трамплин.JPG">
            <a:extLst>
              <a:ext uri="{FF2B5EF4-FFF2-40B4-BE49-F238E27FC236}">
                <a16:creationId xmlns:a16="http://schemas.microsoft.com/office/drawing/2014/main" id="{E13758D9-37F8-4C92-9DDC-3B2068C3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" y="3610510"/>
            <a:ext cx="325963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065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5CD7E-D37C-48DE-BBA5-C0920DD9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B78B4F-4F5C-425D-9681-2A16188D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14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1D88D6-F1CD-4EF0-947E-998D8072249C}"/>
              </a:ext>
            </a:extLst>
          </p:cNvPr>
          <p:cNvSpPr txBox="1">
            <a:spLocks/>
          </p:cNvSpPr>
          <p:nvPr/>
        </p:nvSpPr>
        <p:spPr>
          <a:xfrm>
            <a:off x="323528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МЫШЕЧНЫЙ</a:t>
            </a: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ТОНУС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состояние напряжения мышц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МАРШ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организованное движение войск в строю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МАРАФОН</a:t>
            </a:r>
            <a:r>
              <a:rPr lang="ru-RU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забег на дистанцию 42 км 195 м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мышцы.JPG">
            <a:extLst>
              <a:ext uri="{FF2B5EF4-FFF2-40B4-BE49-F238E27FC236}">
                <a16:creationId xmlns:a16="http://schemas.microsoft.com/office/drawing/2014/main" id="{C938B895-846F-4541-AD70-86E238E8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7" y="0"/>
            <a:ext cx="3008313" cy="18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марш.JPG">
            <a:extLst>
              <a:ext uri="{FF2B5EF4-FFF2-40B4-BE49-F238E27FC236}">
                <a16:creationId xmlns:a16="http://schemas.microsoft.com/office/drawing/2014/main" id="{A5FC8BDA-7E11-4309-A051-3F909B3F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22710"/>
            <a:ext cx="3447279" cy="21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марафон.JPG">
            <a:extLst>
              <a:ext uri="{FF2B5EF4-FFF2-40B4-BE49-F238E27FC236}">
                <a16:creationId xmlns:a16="http://schemas.microsoft.com/office/drawing/2014/main" id="{59ADE47A-B935-4736-8E8E-218EED03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61" y="4034942"/>
            <a:ext cx="3331839" cy="20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0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D54A9-1A67-4FE4-A734-A6E4693F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Н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D52C7D7-F020-43E3-BD3A-4CF7CFE6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15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2007A-DBEF-42F2-B5C3-ED11DDE5E9DF}"/>
              </a:ext>
            </a:extLst>
          </p:cNvPr>
          <p:cNvSpPr txBox="1">
            <a:spLocks/>
          </p:cNvSpPr>
          <p:nvPr/>
        </p:nvSpPr>
        <p:spPr>
          <a:xfrm>
            <a:off x="323528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НАКЛОНЫ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сгибание туловища (головы) в различных направлениях, используется в гимнастических упражнениях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Documents and Settings\Администратор\Рабочий стол\наклоны 2.JPG">
            <a:extLst>
              <a:ext uri="{FF2B5EF4-FFF2-40B4-BE49-F238E27FC236}">
                <a16:creationId xmlns:a16="http://schemas.microsoft.com/office/drawing/2014/main" id="{B34D3D88-09ED-452F-8EBC-7B31DB9CF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95" y="1398911"/>
            <a:ext cx="2589584" cy="2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наклоны 1.JPG">
            <a:extLst>
              <a:ext uri="{FF2B5EF4-FFF2-40B4-BE49-F238E27FC236}">
                <a16:creationId xmlns:a16="http://schemas.microsoft.com/office/drawing/2014/main" id="{187033AE-018A-4D5B-83C9-02B67422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31" y="48332"/>
            <a:ext cx="3228273" cy="27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наклоны 3.JPG">
            <a:extLst>
              <a:ext uri="{FF2B5EF4-FFF2-40B4-BE49-F238E27FC236}">
                <a16:creationId xmlns:a16="http://schemas.microsoft.com/office/drawing/2014/main" id="{4DB9CC4C-8478-49ED-B278-083FCE62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29" y="3212976"/>
            <a:ext cx="2661878" cy="27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3C168-D074-4447-BB07-4CB92FACF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79F0F3D-81C1-45BD-A2EC-01FFF7AF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16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EE850B-C913-42C7-8F4C-190B448DA464}"/>
              </a:ext>
            </a:extLst>
          </p:cNvPr>
          <p:cNvSpPr txBox="1">
            <a:spLocks/>
          </p:cNvSpPr>
          <p:nvPr/>
        </p:nvSpPr>
        <p:spPr>
          <a:xfrm>
            <a:off x="323528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ОБРУЧ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спортивный тренажер кольцевидной формы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обруч 2.JPG">
            <a:extLst>
              <a:ext uri="{FF2B5EF4-FFF2-40B4-BE49-F238E27FC236}">
                <a16:creationId xmlns:a16="http://schemas.microsoft.com/office/drawing/2014/main" id="{BC4F3401-8D94-466C-8DA0-52410D57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05" y="6007"/>
            <a:ext cx="4400195" cy="36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обруч 3.JPG">
            <a:extLst>
              <a:ext uri="{FF2B5EF4-FFF2-40B4-BE49-F238E27FC236}">
                <a16:creationId xmlns:a16="http://schemas.microsoft.com/office/drawing/2014/main" id="{24CFAAB3-D936-4586-96D5-820FB99B6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363" y="2954120"/>
            <a:ext cx="2490217" cy="28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обруч.png">
            <a:extLst>
              <a:ext uri="{FF2B5EF4-FFF2-40B4-BE49-F238E27FC236}">
                <a16:creationId xmlns:a16="http://schemas.microsoft.com/office/drawing/2014/main" id="{87147E2E-2635-462B-9F21-C4F49BB4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82" y="3693707"/>
            <a:ext cx="2160240" cy="240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69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C0B9C-1479-4BC9-BB83-30AC19D1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П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F2410B-F962-44D4-B35D-3781D3C4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17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0EE742-7880-4265-8155-61CA9217C2FC}"/>
              </a:ext>
            </a:extLst>
          </p:cNvPr>
          <p:cNvSpPr txBox="1">
            <a:spLocks/>
          </p:cNvSpPr>
          <p:nvPr/>
        </p:nvSpPr>
        <p:spPr>
          <a:xfrm>
            <a:off x="323528" y="1083468"/>
            <a:ext cx="3368353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ПЛАВАНИЕ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произвольное координированное перемещение человека в водной среде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ПРЫЖКИ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короткий взлет в воздух после отталкивания от точки опоры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ПРИСЕДАНИЯ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одно из базовых силовых упражнений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плавание 1.JPG">
            <a:extLst>
              <a:ext uri="{FF2B5EF4-FFF2-40B4-BE49-F238E27FC236}">
                <a16:creationId xmlns:a16="http://schemas.microsoft.com/office/drawing/2014/main" id="{174CB2C8-4AB7-4FFD-889F-747839E2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57" y="31101"/>
            <a:ext cx="3266727" cy="178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синх плавание.JPG">
            <a:extLst>
              <a:ext uri="{FF2B5EF4-FFF2-40B4-BE49-F238E27FC236}">
                <a16:creationId xmlns:a16="http://schemas.microsoft.com/office/drawing/2014/main" id="{E31CF3BA-38D7-411E-892E-B5CCADC6D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3" y="0"/>
            <a:ext cx="2304257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море.JPG">
            <a:extLst>
              <a:ext uri="{FF2B5EF4-FFF2-40B4-BE49-F238E27FC236}">
                <a16:creationId xmlns:a16="http://schemas.microsoft.com/office/drawing/2014/main" id="{8D876E5A-C5DD-4F1A-B4C6-D3382D88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5"/>
            <a:ext cx="357620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Администратор\Рабочий стол\прыжки.JPG">
            <a:extLst>
              <a:ext uri="{FF2B5EF4-FFF2-40B4-BE49-F238E27FC236}">
                <a16:creationId xmlns:a16="http://schemas.microsoft.com/office/drawing/2014/main" id="{799F9C2B-0E53-4672-842F-576ADC88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81" y="2656650"/>
            <a:ext cx="2464319" cy="16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Documents and Settings\Администратор\Рабочий стол\приседания.JPG">
            <a:extLst>
              <a:ext uri="{FF2B5EF4-FFF2-40B4-BE49-F238E27FC236}">
                <a16:creationId xmlns:a16="http://schemas.microsoft.com/office/drawing/2014/main" id="{764CC30D-D2D8-4C22-AC49-4D64272BF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36" y="4228134"/>
            <a:ext cx="3368354" cy="188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074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B2A6F-A043-49C7-A78D-C81ECC9E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D92D92-99AD-4C13-BC58-1E959FAC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18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DA3CC7-2DF4-4235-9350-CE85B7F3527C}"/>
              </a:ext>
            </a:extLst>
          </p:cNvPr>
          <p:cNvSpPr txBox="1">
            <a:spLocks/>
          </p:cNvSpPr>
          <p:nvPr/>
        </p:nvSpPr>
        <p:spPr>
          <a:xfrm>
            <a:off x="395536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РОЛИКИ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коньки на колёсиках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РАСТЯЖКА</a:t>
            </a:r>
            <a:r>
              <a:rPr lang="ru-RU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комплекс упражнений, направленных на увеличение гибкости человека, улучшение эластичности мышц, укрепление суставов и связок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ролики 1.JPG">
            <a:extLst>
              <a:ext uri="{FF2B5EF4-FFF2-40B4-BE49-F238E27FC236}">
                <a16:creationId xmlns:a16="http://schemas.microsoft.com/office/drawing/2014/main" id="{D2C9E5B3-619E-4AEC-BAD6-E78657B9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0"/>
            <a:ext cx="3456384" cy="20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ролики 2.JPG">
            <a:extLst>
              <a:ext uri="{FF2B5EF4-FFF2-40B4-BE49-F238E27FC236}">
                <a16:creationId xmlns:a16="http://schemas.microsoft.com/office/drawing/2014/main" id="{FCB99A3F-7D8A-42C9-9B0D-81E0A4A4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23" y="2055472"/>
            <a:ext cx="3008314" cy="18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растяжка.JPG">
            <a:extLst>
              <a:ext uri="{FF2B5EF4-FFF2-40B4-BE49-F238E27FC236}">
                <a16:creationId xmlns:a16="http://schemas.microsoft.com/office/drawing/2014/main" id="{62840568-3CE5-416D-9550-1ABD18B3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81" y="3923248"/>
            <a:ext cx="3089289" cy="22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6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90563-8D23-410F-A409-493B0CD3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5B7AC9A-A8B7-434B-A927-60E9A67E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19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B9F73F-3DB0-49BB-8936-9DABABC3F573}"/>
              </a:ext>
            </a:extLst>
          </p:cNvPr>
          <p:cNvSpPr txBox="1">
            <a:spLocks/>
          </p:cNvSpPr>
          <p:nvPr/>
        </p:nvSpPr>
        <p:spPr>
          <a:xfrm>
            <a:off x="498693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СПОРТ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часть физической культуры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СКАКАЛКА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спортивный снаряд для физических упражнений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скакалка 1.JPG">
            <a:extLst>
              <a:ext uri="{FF2B5EF4-FFF2-40B4-BE49-F238E27FC236}">
                <a16:creationId xmlns:a16="http://schemas.microsoft.com/office/drawing/2014/main" id="{3A7E41C1-1DC0-4CED-9C6C-E5939FEC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95" y="38833"/>
            <a:ext cx="28901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cuments and Settings\Администратор\Рабочий стол\скакалка 3.JPG">
            <a:extLst>
              <a:ext uri="{FF2B5EF4-FFF2-40B4-BE49-F238E27FC236}">
                <a16:creationId xmlns:a16="http://schemas.microsoft.com/office/drawing/2014/main" id="{7D451A58-EB2D-479F-99C5-46B29193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73" y="1664804"/>
            <a:ext cx="238082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Администратор\Рабочий стол\скакалка 2.jpeg">
            <a:extLst>
              <a:ext uri="{FF2B5EF4-FFF2-40B4-BE49-F238E27FC236}">
                <a16:creationId xmlns:a16="http://schemas.microsoft.com/office/drawing/2014/main" id="{42446C43-673D-4A5C-B3A4-2A82431E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73" y="3751004"/>
            <a:ext cx="3951297" cy="23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4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B7619-642A-4E64-BAF5-0ED3A85C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А</a:t>
            </a:r>
            <a:r>
              <a:rPr lang="ru-RU" b="1" dirty="0"/>
              <a:t>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D1A97AE-85AF-4B70-B2A7-73B29239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</a:t>
            </a:fld>
            <a:endParaRPr lang="ru-RU"/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EFAF8D35-5FD8-4CA3-B489-C4ACB5DF151A}"/>
              </a:ext>
            </a:extLst>
          </p:cNvPr>
          <p:cNvSpPr txBox="1">
            <a:spLocks/>
          </p:cNvSpPr>
          <p:nvPr/>
        </p:nvSpPr>
        <p:spPr>
          <a:xfrm>
            <a:off x="495354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АЭРОБИКА</a:t>
            </a:r>
            <a:r>
              <a:rPr lang="ru-RU" sz="2800" b="1" u="sng" dirty="0">
                <a:latin typeface="+mj-lt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(ритмичная гимнастика) – гимнастика, состоящая из аэробных упражнений</a:t>
            </a:r>
          </a:p>
          <a:p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«С кислородом»</a:t>
            </a:r>
          </a:p>
        </p:txBody>
      </p:sp>
      <p:pic>
        <p:nvPicPr>
          <p:cNvPr id="5" name="Picture 2" descr="C:\Documents and Settings\Администратор\Рабочий стол\аэробика 2.JPG">
            <a:extLst>
              <a:ext uri="{FF2B5EF4-FFF2-40B4-BE49-F238E27FC236}">
                <a16:creationId xmlns:a16="http://schemas.microsoft.com/office/drawing/2014/main" id="{18E439D6-45E5-4043-83A3-BEA8033B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076056" cy="32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аэробика 1.JPG">
            <a:extLst>
              <a:ext uri="{FF2B5EF4-FFF2-40B4-BE49-F238E27FC236}">
                <a16:creationId xmlns:a16="http://schemas.microsoft.com/office/drawing/2014/main" id="{EBFE4515-F136-4C58-806A-18FC08E2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8145"/>
            <a:ext cx="4139952" cy="25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08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EE398-077E-424A-B5A0-2B0D66C0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7E8E26-15A8-4F15-AE52-C854A7A0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20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5EB5FE-F950-4614-9361-90A95BD20C46}"/>
              </a:ext>
            </a:extLst>
          </p:cNvPr>
          <p:cNvSpPr txBox="1">
            <a:spLocks/>
          </p:cNvSpPr>
          <p:nvPr/>
        </p:nvSpPr>
        <p:spPr>
          <a:xfrm>
            <a:off x="323528" y="1083468"/>
            <a:ext cx="3672408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ТРЕНИРОВКА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процесс систематического воздействия на организм специально подобранных физических упражнений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ТАНЦЫ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ритмичные выразительные телодвижения с музыкальным сопровождением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ТЕННИС</a:t>
            </a:r>
            <a:r>
              <a:rPr lang="ru-RU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вид спорта, в котором соперничают два игрока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ТУРИЗМ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временные выезды (путешествия) людей в другую страну или местность, отличную от места жительства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танцы 1.JPG">
            <a:extLst>
              <a:ext uri="{FF2B5EF4-FFF2-40B4-BE49-F238E27FC236}">
                <a16:creationId xmlns:a16="http://schemas.microsoft.com/office/drawing/2014/main" id="{1135D3A2-E385-4F75-BCD3-62E9403B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12" y="0"/>
            <a:ext cx="2390108" cy="18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танцы 2.JPG">
            <a:extLst>
              <a:ext uri="{FF2B5EF4-FFF2-40B4-BE49-F238E27FC236}">
                <a16:creationId xmlns:a16="http://schemas.microsoft.com/office/drawing/2014/main" id="{1BF240C6-BDA2-42E0-9A46-4208133D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17" y="479437"/>
            <a:ext cx="2390108" cy="15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теннис.JPG">
            <a:extLst>
              <a:ext uri="{FF2B5EF4-FFF2-40B4-BE49-F238E27FC236}">
                <a16:creationId xmlns:a16="http://schemas.microsoft.com/office/drawing/2014/main" id="{D7637C12-0D2F-4A55-8BDF-E4B7F570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06" y="2059740"/>
            <a:ext cx="2952328" cy="1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Администратор\Рабочий стол\туризм.JPG">
            <a:extLst>
              <a:ext uri="{FF2B5EF4-FFF2-40B4-BE49-F238E27FC236}">
                <a16:creationId xmlns:a16="http://schemas.microsoft.com/office/drawing/2014/main" id="{C9B62AA7-4E07-479D-8622-663D5C06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1" y="4284916"/>
            <a:ext cx="2242660" cy="18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Documents and Settings\Администратор\Рабочий стол\туризм 2.JPG">
            <a:extLst>
              <a:ext uri="{FF2B5EF4-FFF2-40B4-BE49-F238E27FC236}">
                <a16:creationId xmlns:a16="http://schemas.microsoft.com/office/drawing/2014/main" id="{49F9CCF9-E342-45FF-8A13-2FC579F5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15" y="4284916"/>
            <a:ext cx="2359644" cy="17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082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1DF6C-6EBD-4472-A5D2-F7EBDE25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21FE2D3-7380-4DA4-8470-093D8EBA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21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EB5718-35AE-4F19-B18C-9FB9D38C1FBF}"/>
              </a:ext>
            </a:extLst>
          </p:cNvPr>
          <p:cNvSpPr txBox="1">
            <a:spLocks/>
          </p:cNvSpPr>
          <p:nvPr/>
        </p:nvSpPr>
        <p:spPr>
          <a:xfrm>
            <a:off x="493684" y="980728"/>
            <a:ext cx="3250704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УПРАЖНЕНИЕ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повторное выполнение действия с целью его усвоения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упражнение.JPG">
            <a:extLst>
              <a:ext uri="{FF2B5EF4-FFF2-40B4-BE49-F238E27FC236}">
                <a16:creationId xmlns:a16="http://schemas.microsoft.com/office/drawing/2014/main" id="{3659DB54-9988-4FF7-B2FD-A031E6D2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067944" cy="23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упражнение 2.JPG">
            <a:extLst>
              <a:ext uri="{FF2B5EF4-FFF2-40B4-BE49-F238E27FC236}">
                <a16:creationId xmlns:a16="http://schemas.microsoft.com/office/drawing/2014/main" id="{BCEAD633-73B3-4294-9909-2C1DD4BD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43" y="2771755"/>
            <a:ext cx="4572000" cy="31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749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738DE-E117-45E6-8FA1-F85B3704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Ф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8DABED1-3F58-497B-BF01-51EFBAD7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22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3CF49-F094-42DA-B672-F32B1854A0F9}"/>
              </a:ext>
            </a:extLst>
          </p:cNvPr>
          <p:cNvSpPr txBox="1">
            <a:spLocks/>
          </p:cNvSpPr>
          <p:nvPr/>
        </p:nvSpPr>
        <p:spPr>
          <a:xfrm>
            <a:off x="395536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ФИТНЕС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общая физическая подготовленность организма человека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фитнес.JPG">
            <a:extLst>
              <a:ext uri="{FF2B5EF4-FFF2-40B4-BE49-F238E27FC236}">
                <a16:creationId xmlns:a16="http://schemas.microsoft.com/office/drawing/2014/main" id="{08E9DA66-60B6-4DB6-B857-6F6EE353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98" y="0"/>
            <a:ext cx="3988602" cy="283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фитнес 2.JPG">
            <a:extLst>
              <a:ext uri="{FF2B5EF4-FFF2-40B4-BE49-F238E27FC236}">
                <a16:creationId xmlns:a16="http://schemas.microsoft.com/office/drawing/2014/main" id="{3E58C801-963B-424B-9F00-37CEE94C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" y="3284984"/>
            <a:ext cx="4065513" cy="278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фитнес 3.JPG">
            <a:extLst>
              <a:ext uri="{FF2B5EF4-FFF2-40B4-BE49-F238E27FC236}">
                <a16:creationId xmlns:a16="http://schemas.microsoft.com/office/drawing/2014/main" id="{0843AF74-D8DE-4AF3-88F2-7DCA81A7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16" y="3264378"/>
            <a:ext cx="3991982" cy="280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24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46E2A-B8C2-4CA0-903B-83734F19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Х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EFB79B-8EB3-4D52-997B-F2A38F55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23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5B6C95-68A1-4885-9CBC-F256CF102269}"/>
              </a:ext>
            </a:extLst>
          </p:cNvPr>
          <p:cNvSpPr txBox="1">
            <a:spLocks/>
          </p:cNvSpPr>
          <p:nvPr/>
        </p:nvSpPr>
        <p:spPr>
          <a:xfrm>
            <a:off x="47222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ХОДЬБА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автоматизированный двигательный акт, осуществляющийся в результате сложной координированной деятельности скелетных мышц туловища и конечностей</a:t>
            </a: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Скандинавская ходьба </a:t>
            </a:r>
            <a:r>
              <a:rPr lang="ru-RU" sz="2800" b="1" dirty="0"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вид физической активности на свежем воздухе по определенной методике занятий и технике ходьбы с помощью специальных палок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хотьба.JPG">
            <a:extLst>
              <a:ext uri="{FF2B5EF4-FFF2-40B4-BE49-F238E27FC236}">
                <a16:creationId xmlns:a16="http://schemas.microsoft.com/office/drawing/2014/main" id="{721AF032-2C2C-463B-94E5-DD6127B3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6" cy="266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палки.JPG">
            <a:extLst>
              <a:ext uri="{FF2B5EF4-FFF2-40B4-BE49-F238E27FC236}">
                <a16:creationId xmlns:a16="http://schemas.microsoft.com/office/drawing/2014/main" id="{D5AC778F-02D7-4561-A4D2-5FBED80C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92" y="2866005"/>
            <a:ext cx="3063573" cy="24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ходьба 2.JPG">
            <a:extLst>
              <a:ext uri="{FF2B5EF4-FFF2-40B4-BE49-F238E27FC236}">
                <a16:creationId xmlns:a16="http://schemas.microsoft.com/office/drawing/2014/main" id="{8BEBD1D5-6D4C-4175-8ADE-4DCC52A8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24" y="3883672"/>
            <a:ext cx="2622780" cy="182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7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D7A07-A282-4ACD-A571-72C41F04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Ц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4B77B2-F2C5-4465-A9C1-78BA129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24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C1BA6A-A5F7-41C2-AEC4-58B9F60B5728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610744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ЦИРКУЛЯЦИЯ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круговое движение, круговорот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ЦИКЛИЧНОСТЬ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бесконечность, повторяемость, постоянный возврат к первоначалу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кровь.JPG">
            <a:extLst>
              <a:ext uri="{FF2B5EF4-FFF2-40B4-BE49-F238E27FC236}">
                <a16:creationId xmlns:a16="http://schemas.microsoft.com/office/drawing/2014/main" id="{B1F1CBA1-C101-4FDE-B7AA-671B3982C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24" y="318443"/>
            <a:ext cx="4849057" cy="57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724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9D465-A5B2-4FC7-B7DC-72D3A509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Ч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D8B708-5634-4F20-B5A3-277C174A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25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65D2A0-71DB-4B35-8C00-7CDA7D62F100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ЧАСТОТА ПУЛЬСА</a:t>
            </a:r>
            <a:r>
              <a:rPr lang="ru-RU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количество расширений артерии в момент выброса крови сердцем в минуту</a:t>
            </a: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ЧСС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количество сокращений сердца в минуту</a:t>
            </a:r>
          </a:p>
          <a:p>
            <a:r>
              <a:rPr lang="ru-RU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Норма 60-80 у/мин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сердце.JPG">
            <a:extLst>
              <a:ext uri="{FF2B5EF4-FFF2-40B4-BE49-F238E27FC236}">
                <a16:creationId xmlns:a16="http://schemas.microsoft.com/office/drawing/2014/main" id="{33FB60E8-1BBC-4929-9F47-0F94635A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25" y="0"/>
            <a:ext cx="5644080" cy="52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27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86FDB-3A48-49C5-A256-50307E53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Ш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48A4D6-F87D-483E-84DD-A5F4DAAA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26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E02A16-5151-4B09-9FF8-3C106ECA7963}"/>
              </a:ext>
            </a:extLst>
          </p:cNvPr>
          <p:cNvSpPr txBox="1">
            <a:spLocks/>
          </p:cNvSpPr>
          <p:nvPr/>
        </p:nvSpPr>
        <p:spPr>
          <a:xfrm>
            <a:off x="395536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ШТАНГА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спортивный снаряд для поднятия веса (в тяжелой атлетике)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ШПАГАТ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положение тела, при котором расставленные в противоположных направлениях ноги находятся на одной линии, а внутренние линии бедер образуют угол в 180 градусов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ШАГИ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способ передвижения ногами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штанга.JPG">
            <a:extLst>
              <a:ext uri="{FF2B5EF4-FFF2-40B4-BE49-F238E27FC236}">
                <a16:creationId xmlns:a16="http://schemas.microsoft.com/office/drawing/2014/main" id="{6AE8959F-5724-41DE-A3B7-1F765309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80" y="31510"/>
            <a:ext cx="4280520" cy="160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шпагат.JPG">
            <a:extLst>
              <a:ext uri="{FF2B5EF4-FFF2-40B4-BE49-F238E27FC236}">
                <a16:creationId xmlns:a16="http://schemas.microsoft.com/office/drawing/2014/main" id="{F41D21F6-6896-446C-A905-7DF48871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58" y="1802149"/>
            <a:ext cx="3888432" cy="20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шагомер.JPG">
            <a:extLst>
              <a:ext uri="{FF2B5EF4-FFF2-40B4-BE49-F238E27FC236}">
                <a16:creationId xmlns:a16="http://schemas.microsoft.com/office/drawing/2014/main" id="{D21F8C62-7D95-4E96-922D-2377CFD5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42" y="3867879"/>
            <a:ext cx="2792275" cy="20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0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C5149-2A34-4DCA-8C18-8D4994BF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Щ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ABA3D0-5C89-438D-BEAE-EAB2CF11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27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409E00-6DE7-4502-A6B8-6BB86730DAE1}"/>
              </a:ext>
            </a:extLst>
          </p:cNvPr>
          <p:cNvSpPr txBox="1">
            <a:spLocks/>
          </p:cNvSpPr>
          <p:nvPr/>
        </p:nvSpPr>
        <p:spPr>
          <a:xfrm>
            <a:off x="323528" y="98072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ЩАДЯЩИЙ РЕЖИМ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умеренная двигательная активность с учетом пола, возраста, имеющихся заболеваний, характера труда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Documents and Settings\Администратор\Рабочий стол\спорт.JPG">
            <a:extLst>
              <a:ext uri="{FF2B5EF4-FFF2-40B4-BE49-F238E27FC236}">
                <a16:creationId xmlns:a16="http://schemas.microsoft.com/office/drawing/2014/main" id="{F73656EC-7B2D-401D-AD9A-39F22444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30" y="10064"/>
            <a:ext cx="3491879" cy="30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cuments and Settings\Администратор\Рабочий стол\сопрт 2.JPG">
            <a:extLst>
              <a:ext uri="{FF2B5EF4-FFF2-40B4-BE49-F238E27FC236}">
                <a16:creationId xmlns:a16="http://schemas.microsoft.com/office/drawing/2014/main" id="{A14D990C-9E72-4D1F-85C9-30249842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22" y="3326259"/>
            <a:ext cx="486003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30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43EB1-524D-443B-8B58-1C1E9460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Э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8F4316-EE6D-4B6E-8DB6-804611A1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28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DB1063-CB78-4E2C-92C9-6618876B10DB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ЭСТАФЕТА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совокупность командных спортивных дисциплин, в которой участники один за другим проходят этапы, передавая друг другу очередь перемещения по дистанции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Documents and Settings\Администратор\Рабочий стол\палка.JPG">
            <a:extLst>
              <a:ext uri="{FF2B5EF4-FFF2-40B4-BE49-F238E27FC236}">
                <a16:creationId xmlns:a16="http://schemas.microsoft.com/office/drawing/2014/main" id="{20ADC8EA-4812-4601-ACEA-F498A196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38" y="206754"/>
            <a:ext cx="2114263" cy="25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эстафета.JPG">
            <a:extLst>
              <a:ext uri="{FF2B5EF4-FFF2-40B4-BE49-F238E27FC236}">
                <a16:creationId xmlns:a16="http://schemas.microsoft.com/office/drawing/2014/main" id="{93469E4C-F9E2-4C64-8BDF-397D5787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57" y="44219"/>
            <a:ext cx="3008313" cy="25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Администратор\Рабочий стол\эстафета 2.JPG">
            <a:extLst>
              <a:ext uri="{FF2B5EF4-FFF2-40B4-BE49-F238E27FC236}">
                <a16:creationId xmlns:a16="http://schemas.microsoft.com/office/drawing/2014/main" id="{90E85B2D-1225-41A8-A586-4AA32164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4" y="2837971"/>
            <a:ext cx="5016086" cy="332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287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C8457-D654-4255-863A-FEE3DF8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Ю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B76ED6-2028-4C93-9DD4-D4ACD325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29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A960D-A499-4173-8489-2648812C580D}"/>
              </a:ext>
            </a:extLst>
          </p:cNvPr>
          <p:cNvSpPr txBox="1">
            <a:spLocks/>
          </p:cNvSpPr>
          <p:nvPr/>
        </p:nvSpPr>
        <p:spPr>
          <a:xfrm>
            <a:off x="472939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ЮМОР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юмор 1.JPG">
            <a:extLst>
              <a:ext uri="{FF2B5EF4-FFF2-40B4-BE49-F238E27FC236}">
                <a16:creationId xmlns:a16="http://schemas.microsoft.com/office/drawing/2014/main" id="{90C14E62-A776-440F-B875-8F8778B4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00" y="0"/>
            <a:ext cx="2376310" cy="263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Администратор\Рабочий стол\юмор 4.JPG">
            <a:extLst>
              <a:ext uri="{FF2B5EF4-FFF2-40B4-BE49-F238E27FC236}">
                <a16:creationId xmlns:a16="http://schemas.microsoft.com/office/drawing/2014/main" id="{518C85E1-1241-441A-A715-EF1A6E17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771800" cy="28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Администратор\Рабочий стол\юмор 2.JPG">
            <a:extLst>
              <a:ext uri="{FF2B5EF4-FFF2-40B4-BE49-F238E27FC236}">
                <a16:creationId xmlns:a16="http://schemas.microsoft.com/office/drawing/2014/main" id="{8EA2413D-FA08-44BB-B079-EE9ED695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2" y="2804925"/>
            <a:ext cx="4391889" cy="30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Администратор\Рабочий стол\юмор 3.JPG">
            <a:extLst>
              <a:ext uri="{FF2B5EF4-FFF2-40B4-BE49-F238E27FC236}">
                <a16:creationId xmlns:a16="http://schemas.microsoft.com/office/drawing/2014/main" id="{1661ED95-DD79-44B4-AFD5-CB39F6E4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91" y="2996735"/>
            <a:ext cx="3419872" cy="28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53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4870E-9967-4DF5-A9A8-662AC7F4B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Б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453F47-D9A8-43D3-B86B-F979978C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</a:t>
            </a:fld>
            <a:endParaRPr lang="ru-RU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B79C1B3F-E675-4AE0-9353-30CFD26BCFEF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БЕГ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ускоренное передвижение, быстрое перебирание ногами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БАДМИНТОН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спортивная игра с воланом и ракетками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бег 1.JPG">
            <a:extLst>
              <a:ext uri="{FF2B5EF4-FFF2-40B4-BE49-F238E27FC236}">
                <a16:creationId xmlns:a16="http://schemas.microsoft.com/office/drawing/2014/main" id="{0BE6928D-8FBE-4FEE-A360-E0784844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3564000" cy="25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бег 2.JPG">
            <a:extLst>
              <a:ext uri="{FF2B5EF4-FFF2-40B4-BE49-F238E27FC236}">
                <a16:creationId xmlns:a16="http://schemas.microsoft.com/office/drawing/2014/main" id="{ACC6A31D-A2D2-4B9D-939D-D787E3F8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49" y="2564904"/>
            <a:ext cx="4248472" cy="23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бадминтон (1).png">
            <a:extLst>
              <a:ext uri="{FF2B5EF4-FFF2-40B4-BE49-F238E27FC236}">
                <a16:creationId xmlns:a16="http://schemas.microsoft.com/office/drawing/2014/main" id="{9FB248C0-B175-43BE-85DE-DDD2EE90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5839" y="4077408"/>
            <a:ext cx="16201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713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5DFEF-5124-4146-BF03-AF9B5C9D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CE4A93-BA9D-4F90-8CC8-F94CF5F8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30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4199AE-9EA4-4BDD-A955-2AF257084AA1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Я ДВИГАЮСЬ!</a:t>
            </a:r>
          </a:p>
          <a:p>
            <a:r>
              <a:rPr lang="ru-RU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Я РАДУЮСЬ!</a:t>
            </a:r>
          </a:p>
          <a:p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Я СЧАСТЛИВ!</a:t>
            </a:r>
          </a:p>
          <a:p>
            <a:r>
              <a:rPr lang="ru-RU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Я ЗДОРОВ! 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я здоров.JPG">
            <a:extLst>
              <a:ext uri="{FF2B5EF4-FFF2-40B4-BE49-F238E27FC236}">
                <a16:creationId xmlns:a16="http://schemas.microsoft.com/office/drawing/2014/main" id="{AAEB3FBE-3737-4AC2-86DB-EE3EC4E67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10" y="365126"/>
            <a:ext cx="5076056" cy="514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31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026"/>
          <a:stretch>
            <a:fillRect/>
          </a:stretch>
        </p:blipFill>
        <p:spPr bwMode="auto">
          <a:xfrm>
            <a:off x="3873203" y="1207008"/>
            <a:ext cx="4659610" cy="4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9" y="1304925"/>
            <a:ext cx="3485324" cy="21312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www.budzdorovperm.ru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3720942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674CB-1524-40DE-B726-E6E7FA5D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D39777F-1EA8-4E4C-84AF-18AF4D7A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4</a:t>
            </a:fld>
            <a:endParaRPr lang="ru-RU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31B867F1-EE1C-48A4-A7E3-E3E10456DC30}"/>
              </a:ext>
            </a:extLst>
          </p:cNvPr>
          <p:cNvSpPr txBox="1">
            <a:spLocks/>
          </p:cNvSpPr>
          <p:nvPr/>
        </p:nvSpPr>
        <p:spPr>
          <a:xfrm>
            <a:off x="395536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ВЕЛОСИПЕД</a:t>
            </a:r>
            <a:r>
              <a:rPr lang="ru-RU" sz="2800" b="1" dirty="0">
                <a:latin typeface="+mj-lt"/>
                <a:cs typeface="Times New Roman" pitchFamily="18" charset="0"/>
              </a:rPr>
              <a:t> 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колёсное транспортное средство, приводимое в движение мускульной силой человека через ножные педали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C:\Documents and Settings\Администратор\Рабочий стол\велосипед 1.JPG">
            <a:extLst>
              <a:ext uri="{FF2B5EF4-FFF2-40B4-BE49-F238E27FC236}">
                <a16:creationId xmlns:a16="http://schemas.microsoft.com/office/drawing/2014/main" id="{6C08F78A-4070-4399-BD6B-942099CA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29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велосипед 2.JPG">
            <a:extLst>
              <a:ext uri="{FF2B5EF4-FFF2-40B4-BE49-F238E27FC236}">
                <a16:creationId xmlns:a16="http://schemas.microsoft.com/office/drawing/2014/main" id="{DBD4EA35-DCBB-42CC-8524-7038CC8B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5" y="3068960"/>
            <a:ext cx="4571865" cy="29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0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A8A32-BBB5-4D6A-A492-065AC855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Г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7804B3-00FF-48C6-8DA3-B219A19BC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5</a:t>
            </a:fld>
            <a:endParaRPr lang="ru-RU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BC8EA57C-2A59-4B1A-B2F9-3F795E8B92DC}"/>
              </a:ext>
            </a:extLst>
          </p:cNvPr>
          <p:cNvSpPr txBox="1">
            <a:spLocks/>
          </p:cNvSpPr>
          <p:nvPr/>
        </p:nvSpPr>
        <p:spPr>
          <a:xfrm>
            <a:off x="323528" y="1083468"/>
            <a:ext cx="3322712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ГИМНАСТИКА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система общеразвивающих физических упражнений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ГАНТЕЛИ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спортивные снаряды для выполнения физических упражнений с отягощением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гимнастика 1.JPG">
            <a:extLst>
              <a:ext uri="{FF2B5EF4-FFF2-40B4-BE49-F238E27FC236}">
                <a16:creationId xmlns:a16="http://schemas.microsoft.com/office/drawing/2014/main" id="{1CFFFE08-C4C2-44CE-87BF-A0F566D4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62" y="0"/>
            <a:ext cx="3284934" cy="30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гимнастика 2.JPG">
            <a:extLst>
              <a:ext uri="{FF2B5EF4-FFF2-40B4-BE49-F238E27FC236}">
                <a16:creationId xmlns:a16="http://schemas.microsoft.com/office/drawing/2014/main" id="{0061F467-5E95-4655-8627-9663B64F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21" y="3198813"/>
            <a:ext cx="2469842" cy="27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гантели.png">
            <a:extLst>
              <a:ext uri="{FF2B5EF4-FFF2-40B4-BE49-F238E27FC236}">
                <a16:creationId xmlns:a16="http://schemas.microsoft.com/office/drawing/2014/main" id="{5790FA45-1445-4D06-9A64-F5D1CE70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97" y="3284984"/>
            <a:ext cx="2469841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3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94161-D780-493F-B05C-43ECA1E3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Д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7C3D4F2-B7E1-475C-B41D-C0053F00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6</a:t>
            </a:fld>
            <a:endParaRPr lang="ru-RU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C468FBB9-DBC2-4C8C-9D99-F7C197F143AA}"/>
              </a:ext>
            </a:extLst>
          </p:cNvPr>
          <p:cNvSpPr txBox="1">
            <a:spLocks/>
          </p:cNvSpPr>
          <p:nvPr/>
        </p:nvSpPr>
        <p:spPr>
          <a:xfrm>
            <a:off x="395536" y="1083468"/>
            <a:ext cx="3538736" cy="469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ДВИЖЕНИЕ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изменение и превращение, единица любой деятельности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ДЫХАНИЕ</a:t>
            </a:r>
            <a:r>
              <a:rPr lang="ru-RU" sz="2800" b="1" u="sng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физиологический процесс, обеспечивающий нормальное течение обмена веществ и энергии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ДЕЯТЕЛЬНОСТЬ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форма активности человека, обусловленная наличием сознания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деятельность 1.JPG">
            <a:extLst>
              <a:ext uri="{FF2B5EF4-FFF2-40B4-BE49-F238E27FC236}">
                <a16:creationId xmlns:a16="http://schemas.microsoft.com/office/drawing/2014/main" id="{6E8653ED-498F-4796-9E90-14C241B5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55" y="79815"/>
            <a:ext cx="4608512" cy="33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деятельность 2.JPG">
            <a:extLst>
              <a:ext uri="{FF2B5EF4-FFF2-40B4-BE49-F238E27FC236}">
                <a16:creationId xmlns:a16="http://schemas.microsoft.com/office/drawing/2014/main" id="{46A8624B-0813-4E24-9390-784B0A99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71" y="3714310"/>
            <a:ext cx="4032448" cy="233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57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E81B7-0E31-4BEE-B2E4-2F080CD9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5316C9-64C3-4542-997F-689AAEBF4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7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A2F50D-AAB1-4D5C-8358-B7B87D5AF002}"/>
              </a:ext>
            </a:extLst>
          </p:cNvPr>
          <p:cNvSpPr txBox="1">
            <a:spLocks/>
          </p:cNvSpPr>
          <p:nvPr/>
        </p:nvSpPr>
        <p:spPr>
          <a:xfrm>
            <a:off x="323528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ЕЗДА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процесс перемещения с помощью транспортного средства (как правило, наземного)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поезд.JPG">
            <a:extLst>
              <a:ext uri="{FF2B5EF4-FFF2-40B4-BE49-F238E27FC236}">
                <a16:creationId xmlns:a16="http://schemas.microsoft.com/office/drawing/2014/main" id="{DD6731B8-512C-405B-BB9F-312A33918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00" y="11832"/>
            <a:ext cx="3492000" cy="196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Documents and Settings\Администратор\Рабочий стол\машина.png">
            <a:extLst>
              <a:ext uri="{FF2B5EF4-FFF2-40B4-BE49-F238E27FC236}">
                <a16:creationId xmlns:a16="http://schemas.microsoft.com/office/drawing/2014/main" id="{6C049CA5-0351-44A5-AC61-AD3FE4D3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88926"/>
            <a:ext cx="2532856" cy="163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Администратор\Рабочий стол\велосипед.JPG">
            <a:extLst>
              <a:ext uri="{FF2B5EF4-FFF2-40B4-BE49-F238E27FC236}">
                <a16:creationId xmlns:a16="http://schemas.microsoft.com/office/drawing/2014/main" id="{15C7CCE3-8BEF-4686-8348-E6B59CAA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98" y="2637027"/>
            <a:ext cx="30963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Администратор\Рабочий стол\мотоцикл.JPG">
            <a:extLst>
              <a:ext uri="{FF2B5EF4-FFF2-40B4-BE49-F238E27FC236}">
                <a16:creationId xmlns:a16="http://schemas.microsoft.com/office/drawing/2014/main" id="{E5D6EED0-A6CC-4E0C-B6C7-78DD89666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36" y="4246996"/>
            <a:ext cx="295232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Documents and Settings\Администратор\Рабочий стол\лошадь.JPG">
            <a:extLst>
              <a:ext uri="{FF2B5EF4-FFF2-40B4-BE49-F238E27FC236}">
                <a16:creationId xmlns:a16="http://schemas.microsoft.com/office/drawing/2014/main" id="{EFBB8CE5-1CA4-4A26-91BA-E089B6EF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66976"/>
            <a:ext cx="33843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3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2F599-6107-4A23-88C2-D3CA3453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Ж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AF3C46-1798-4AD1-94AF-B0089EFF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8</a:t>
            </a:fld>
            <a:endParaRPr lang="ru-RU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E33BF327-8F96-46E0-BEC9-423430282859}"/>
              </a:ext>
            </a:extLst>
          </p:cNvPr>
          <p:cNvSpPr txBox="1">
            <a:spLocks/>
          </p:cNvSpPr>
          <p:nvPr/>
        </p:nvSpPr>
        <p:spPr>
          <a:xfrm>
            <a:off x="503237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ЖЕСТЫ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телодвижения, используемые как коммуникативные средства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  <a:p>
            <a:endParaRPr lang="ru-RU" sz="2800" b="1" dirty="0">
              <a:latin typeface="+mj-lt"/>
              <a:cs typeface="Times New Roman" pitchFamily="18" charset="0"/>
            </a:endParaRPr>
          </a:p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ЖИВОТНЫЕ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прогулки с животными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3" descr="C:\Documents and Settings\Администратор\Рабочий стол\жесты.JPG">
            <a:extLst>
              <a:ext uri="{FF2B5EF4-FFF2-40B4-BE49-F238E27FC236}">
                <a16:creationId xmlns:a16="http://schemas.microsoft.com/office/drawing/2014/main" id="{D6DBD00C-AA07-4A9A-96E3-09385CA0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23" y="-16633"/>
            <a:ext cx="43727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прогулка.JPG">
            <a:extLst>
              <a:ext uri="{FF2B5EF4-FFF2-40B4-BE49-F238E27FC236}">
                <a16:creationId xmlns:a16="http://schemas.microsoft.com/office/drawing/2014/main" id="{50D1B974-FD64-4EE7-B23E-9E245036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4067944" cy="30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99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A05B2-5FAF-48E0-B444-E30375844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З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216028F-16D7-4329-BF88-CA16B54E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9</a:t>
            </a:fld>
            <a:endParaRPr lang="ru-RU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CE46283B-758F-48B7-8EF6-093991379CEE}"/>
              </a:ext>
            </a:extLst>
          </p:cNvPr>
          <p:cNvSpPr txBox="1">
            <a:spLocks/>
          </p:cNvSpPr>
          <p:nvPr/>
        </p:nvSpPr>
        <p:spPr>
          <a:xfrm>
            <a:off x="476278" y="1083468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u="sng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ЗАРЯДКА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28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комплекс физических упражнений, выполняемых, чаще, утром с целью разминки мышц и суставов</a:t>
            </a:r>
            <a:endParaRPr lang="ru-RU" sz="2800" b="1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Documents and Settings\Администратор\Рабочий стол\зарядка 1.JPG">
            <a:extLst>
              <a:ext uri="{FF2B5EF4-FFF2-40B4-BE49-F238E27FC236}">
                <a16:creationId xmlns:a16="http://schemas.microsoft.com/office/drawing/2014/main" id="{441207F0-4431-4E0E-8396-2AE8F1D3A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77" y="188640"/>
            <a:ext cx="4332379" cy="30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Администратор\Рабочий стол\зарядка 2.JPG">
            <a:extLst>
              <a:ext uri="{FF2B5EF4-FFF2-40B4-BE49-F238E27FC236}">
                <a16:creationId xmlns:a16="http://schemas.microsoft.com/office/drawing/2014/main" id="{9A33E6FF-60E9-44D3-A7DE-D85E2808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8999"/>
            <a:ext cx="3851920" cy="222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04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647</Words>
  <Application>Microsoft Office PowerPoint</Application>
  <PresentationFormat>Экран (4:3)</PresentationFormat>
  <Paragraphs>127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ALS Wagon</vt:lpstr>
      <vt:lpstr>ALS Wagon Medium</vt:lpstr>
      <vt:lpstr>Arial</vt:lpstr>
      <vt:lpstr>Calibri</vt:lpstr>
      <vt:lpstr>Times New Roman</vt:lpstr>
      <vt:lpstr>Office Theme</vt:lpstr>
      <vt:lpstr>Азбука движения.  Или физкультура на все случаи жизни. </vt:lpstr>
      <vt:lpstr>А </vt:lpstr>
      <vt:lpstr>Б</vt:lpstr>
      <vt:lpstr>В</vt:lpstr>
      <vt:lpstr>Г</vt:lpstr>
      <vt:lpstr>Д</vt:lpstr>
      <vt:lpstr>Е</vt:lpstr>
      <vt:lpstr>Ж</vt:lpstr>
      <vt:lpstr>З</vt:lpstr>
      <vt:lpstr>И</vt:lpstr>
      <vt:lpstr>Й</vt:lpstr>
      <vt:lpstr>К</vt:lpstr>
      <vt:lpstr>Л</vt:lpstr>
      <vt:lpstr>М</vt:lpstr>
      <vt:lpstr>Н</vt:lpstr>
      <vt:lpstr>О</vt:lpstr>
      <vt:lpstr>П</vt:lpstr>
      <vt:lpstr>Р</vt:lpstr>
      <vt:lpstr>С</vt:lpstr>
      <vt:lpstr>Т</vt:lpstr>
      <vt:lpstr>У</vt:lpstr>
      <vt:lpstr>Ф</vt:lpstr>
      <vt:lpstr>Х</vt:lpstr>
      <vt:lpstr>Ц</vt:lpstr>
      <vt:lpstr>Ч</vt:lpstr>
      <vt:lpstr>Ш</vt:lpstr>
      <vt:lpstr>Щ</vt:lpstr>
      <vt:lpstr>Э</vt:lpstr>
      <vt:lpstr>Ю</vt:lpstr>
      <vt:lpstr>Я</vt:lpstr>
      <vt:lpstr>Спасибо за внимание!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АЗБУКА ДВИЖЕНИЯ ФИЗКУЛЬТУРА НА ВСЕ СЛУЧАИ ЖИЗНИ!</dc:title>
  <dc:creator>USER</dc:creator>
  <cp:lastModifiedBy>Пользователь</cp:lastModifiedBy>
  <cp:revision>63</cp:revision>
  <dcterms:created xsi:type="dcterms:W3CDTF">2018-04-13T10:14:07Z</dcterms:created>
  <dcterms:modified xsi:type="dcterms:W3CDTF">2021-08-04T07:15:00Z</dcterms:modified>
</cp:coreProperties>
</file>